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sldIdLst>
    <p:sldId id="274" r:id="rId5"/>
    <p:sldId id="283" r:id="rId6"/>
    <p:sldId id="296" r:id="rId7"/>
    <p:sldId id="279" r:id="rId8"/>
    <p:sldId id="278" r:id="rId9"/>
    <p:sldId id="297" r:id="rId10"/>
    <p:sldId id="284" r:id="rId11"/>
    <p:sldId id="286" r:id="rId12"/>
    <p:sldId id="298" r:id="rId13"/>
    <p:sldId id="261" r:id="rId14"/>
    <p:sldId id="262" r:id="rId15"/>
  </p:sldIdLst>
  <p:sldSz cx="23120350" cy="13004800"/>
  <p:notesSz cx="6858000" cy="9144000"/>
  <p:defaultTextStyle>
    <a:defPPr>
      <a:defRPr lang="de-DE"/>
    </a:defPPr>
    <a:lvl1pPr algn="l" defTabSz="1671638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835025" indent="-377825" algn="l" defTabSz="1671638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671638" indent="-757238" algn="l" defTabSz="1671638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2506663" indent="-1135063" algn="l" defTabSz="1671638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3343275" indent="-1514475" algn="l" defTabSz="1671638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33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33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33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33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96" userDrawn="1">
          <p15:clr>
            <a:srgbClr val="A4A3A4"/>
          </p15:clr>
        </p15:guide>
        <p15:guide id="2" pos="72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6F8E30"/>
    <a:srgbClr val="B01839"/>
    <a:srgbClr val="CD6E7B"/>
    <a:srgbClr val="CED4DA"/>
    <a:srgbClr val="004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 autoAdjust="0"/>
    <p:restoredTop sz="79573" autoAdjust="0"/>
  </p:normalViewPr>
  <p:slideViewPr>
    <p:cSldViewPr snapToGrid="0">
      <p:cViewPr varScale="1">
        <p:scale>
          <a:sx n="47" d="100"/>
          <a:sy n="47" d="100"/>
        </p:scale>
        <p:origin x="1280" y="216"/>
      </p:cViewPr>
      <p:guideLst>
        <p:guide orient="horz" pos="4096"/>
        <p:guide pos="72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3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6:57:58.3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23319 0 0,'0'0'4432'0'0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E0218-107A-4D34-BC3F-8EA1A4F5D202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A1B49-673F-4742-95CB-745ED42788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74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whom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? 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/</a:t>
            </a:r>
            <a:r>
              <a:rPr lang="de-DE" dirty="0" err="1"/>
              <a:t>cultural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 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investing</a:t>
            </a:r>
            <a:r>
              <a:rPr lang="de-DE" dirty="0"/>
              <a:t> in? </a:t>
            </a:r>
          </a:p>
          <a:p>
            <a:r>
              <a:rPr lang="de-DE" dirty="0"/>
              <a:t>Can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? Can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reframe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A1B49-673F-4742-95CB-745ED427884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97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7"/>
          <p:cNvSpPr>
            <a:spLocks noGrp="1"/>
          </p:cNvSpPr>
          <p:nvPr>
            <p:ph type="title"/>
          </p:nvPr>
        </p:nvSpPr>
        <p:spPr>
          <a:xfrm>
            <a:off x="1024034" y="1605856"/>
            <a:ext cx="20992641" cy="3960440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 baseline="0">
                <a:solidFill>
                  <a:srgbClr val="3C3C3C"/>
                </a:solidFill>
                <a:latin typeface="Exo" panose="0200030300000000000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1024034" y="5854328"/>
            <a:ext cx="20992641" cy="22322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rgbClr val="3C3C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35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71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50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343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179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851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687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024034" y="8662644"/>
            <a:ext cx="20992641" cy="648073"/>
          </a:xfrm>
          <a:prstGeom prst="rect">
            <a:avLst/>
          </a:prstGeom>
        </p:spPr>
        <p:txBody>
          <a:bodyPr/>
          <a:lstStyle>
            <a:lvl1pPr>
              <a:buNone/>
              <a:defRPr sz="3200">
                <a:solidFill>
                  <a:srgbClr val="3C3C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34" y="10822880"/>
            <a:ext cx="20992641" cy="576064"/>
          </a:xfrm>
          <a:prstGeom prst="rect">
            <a:avLst/>
          </a:prstGeom>
        </p:spPr>
        <p:txBody>
          <a:bodyPr/>
          <a:lstStyle>
            <a:lvl1pPr>
              <a:buNone/>
              <a:defRPr sz="3200">
                <a:solidFill>
                  <a:srgbClr val="3C3C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24. September 2021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024034" y="9382724"/>
            <a:ext cx="20992641" cy="648073"/>
          </a:xfrm>
          <a:prstGeom prst="rect">
            <a:avLst/>
          </a:prstGeom>
        </p:spPr>
        <p:txBody>
          <a:bodyPr/>
          <a:lstStyle>
            <a:lvl1pPr>
              <a:buNone/>
              <a:defRPr sz="3200">
                <a:solidFill>
                  <a:srgbClr val="3C3C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(ggf. Klasse)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34" y="10102804"/>
            <a:ext cx="20992641" cy="648073"/>
          </a:xfrm>
          <a:prstGeom prst="rect">
            <a:avLst/>
          </a:prstGeom>
        </p:spPr>
        <p:txBody>
          <a:bodyPr/>
          <a:lstStyle>
            <a:lvl1pPr>
              <a:buNone/>
              <a:defRPr sz="3200">
                <a:solidFill>
                  <a:srgbClr val="3C3C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vorname.nachname@itech-bs14.de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7CCF53D0-0F71-4DFB-A13B-E6E7564CB323}"/>
                  </a:ext>
                </a:extLst>
              </p14:cNvPr>
              <p14:cNvContentPartPr/>
              <p14:nvPr userDrawn="1"/>
            </p14:nvContentPartPr>
            <p14:xfrm>
              <a:off x="8717520" y="5253960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7CCF53D0-0F71-4DFB-A13B-E6E7564CB3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8520" y="52449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foli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1024034" y="6012000"/>
            <a:ext cx="20992641" cy="50806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3C3C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35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71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50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343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179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851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687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24034" y="957600"/>
            <a:ext cx="20992641" cy="4680520"/>
          </a:xfrm>
          <a:prstGeom prst="rect">
            <a:avLst/>
          </a:prstGeom>
        </p:spPr>
        <p:txBody>
          <a:bodyPr anchor="b" anchorCtr="0"/>
          <a:lstStyle>
            <a:lvl1pPr algn="ctr">
              <a:defRPr sz="6600" b="1">
                <a:solidFill>
                  <a:srgbClr val="3C3C3C"/>
                </a:solidFill>
                <a:latin typeface="Exo" panose="0200030300000000000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>
          <a:xfrm>
            <a:off x="21884721" y="309712"/>
            <a:ext cx="681853" cy="40011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fld id="{22CC032E-A4CF-48C4-A1CA-83EB118140FE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21884721" y="309712"/>
            <a:ext cx="681853" cy="40011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fld id="{D5E517B9-6508-46CC-86B1-12B3CACCDBBC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1026002" y="2757600"/>
            <a:ext cx="20992734" cy="8967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7"/>
          <p:cNvSpPr>
            <a:spLocks noGrp="1"/>
          </p:cNvSpPr>
          <p:nvPr>
            <p:ph type="title"/>
          </p:nvPr>
        </p:nvSpPr>
        <p:spPr>
          <a:xfrm>
            <a:off x="1024034" y="952726"/>
            <a:ext cx="20994702" cy="154316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4800" b="1" baseline="0">
                <a:solidFill>
                  <a:srgbClr val="3C3C3C"/>
                </a:solidFill>
                <a:latin typeface="Exo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 mit Bild (Spalt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1878765" y="2757600"/>
            <a:ext cx="10137909" cy="8967600"/>
          </a:xfrm>
          <a:prstGeom prst="rect">
            <a:avLst/>
          </a:prstGeom>
        </p:spPr>
        <p:txBody>
          <a:bodyPr vert="horz"/>
          <a:lstStyle>
            <a:lvl1pPr>
              <a:defRPr sz="3000">
                <a:solidFill>
                  <a:srgbClr val="3C3C3C"/>
                </a:solidFill>
                <a:latin typeface="+mn-lt"/>
                <a:cs typeface="Lucida Sans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21884721" y="309712"/>
            <a:ext cx="681853" cy="40011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fld id="{BDFC4200-3021-463F-9345-D644D52CA20F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1024030" y="2757600"/>
            <a:ext cx="10137600" cy="8967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24034" y="952726"/>
            <a:ext cx="20994702" cy="154316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4800" b="1" baseline="0">
                <a:solidFill>
                  <a:srgbClr val="3C3C3C"/>
                </a:solidFill>
                <a:latin typeface="Exo" panose="0200030300000000000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024034" y="2757600"/>
            <a:ext cx="20992641" cy="8967600"/>
          </a:xfrm>
          <a:prstGeom prst="rect">
            <a:avLst/>
          </a:prstGeom>
        </p:spPr>
        <p:txBody>
          <a:bodyPr vert="horz"/>
          <a:lstStyle>
            <a:lvl1pPr>
              <a:defRPr sz="3000">
                <a:solidFill>
                  <a:srgbClr val="3C3C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21884721" y="309712"/>
            <a:ext cx="681853" cy="40011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fld id="{01C84050-DDF4-4FE6-BE7E-E534E8E4C0C9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Titel 7"/>
          <p:cNvSpPr>
            <a:spLocks noGrp="1"/>
          </p:cNvSpPr>
          <p:nvPr>
            <p:ph type="title"/>
          </p:nvPr>
        </p:nvSpPr>
        <p:spPr>
          <a:xfrm>
            <a:off x="1024034" y="952726"/>
            <a:ext cx="20994702" cy="154316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4800" b="1" baseline="0">
                <a:solidFill>
                  <a:srgbClr val="3C3C3C"/>
                </a:solidFill>
                <a:latin typeface="Exo" panose="0200030300000000000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 mit Bild (Zeil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024034" y="7402279"/>
            <a:ext cx="20992641" cy="4320000"/>
          </a:xfrm>
          <a:prstGeom prst="rect">
            <a:avLst/>
          </a:prstGeom>
        </p:spPr>
        <p:txBody>
          <a:bodyPr vert="horz"/>
          <a:lstStyle>
            <a:lvl1pPr>
              <a:defRPr sz="3000">
                <a:solidFill>
                  <a:srgbClr val="3C3C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21884721" y="309712"/>
            <a:ext cx="681853" cy="40011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fld id="{5D6D8116-2F98-4872-BE93-1F8C776AA127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1024034" y="2757988"/>
            <a:ext cx="20992641" cy="4319999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7"/>
          <p:cNvSpPr>
            <a:spLocks noGrp="1"/>
          </p:cNvSpPr>
          <p:nvPr>
            <p:ph type="title"/>
          </p:nvPr>
        </p:nvSpPr>
        <p:spPr>
          <a:xfrm>
            <a:off x="1024034" y="952726"/>
            <a:ext cx="20994702" cy="154316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4800" b="1" baseline="0">
                <a:solidFill>
                  <a:srgbClr val="3C3C3C"/>
                </a:solidFill>
                <a:latin typeface="Exo" panose="0200030300000000000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3556" y="5422285"/>
            <a:ext cx="19970829" cy="19442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334">
                <a:solidFill>
                  <a:srgbClr val="00477E"/>
                </a:solidFill>
              </a:defRPr>
            </a:lvl1pPr>
            <a:lvl2pPr marL="1132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64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396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529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661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79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926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058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523557" y="1101804"/>
            <a:ext cx="19928706" cy="3960441"/>
          </a:xfrm>
          <a:prstGeom prst="rect">
            <a:avLst/>
          </a:prstGeom>
        </p:spPr>
        <p:txBody>
          <a:bodyPr anchor="b" anchorCtr="0"/>
          <a:lstStyle>
            <a:lvl1pPr algn="l">
              <a:defRPr sz="6502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1524050" y="8014574"/>
            <a:ext cx="14748255" cy="2592685"/>
          </a:xfrm>
          <a:prstGeom prst="rect">
            <a:avLst/>
          </a:prstGeom>
        </p:spPr>
        <p:txBody>
          <a:bodyPr anchor="b" anchorCtr="0"/>
          <a:lstStyle>
            <a:lvl1pPr>
              <a:buNone/>
              <a:defRPr sz="4334"/>
            </a:lvl1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76802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6019" y="2809041"/>
            <a:ext cx="20808315" cy="8582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7009113" y="12151364"/>
            <a:ext cx="4855274" cy="693589"/>
          </a:xfrm>
          <a:prstGeom prst="rect">
            <a:avLst/>
          </a:prstGeom>
        </p:spPr>
        <p:txBody>
          <a:bodyPr/>
          <a:lstStyle/>
          <a:p>
            <a:fld id="{2118B1FA-2255-42E9-93D4-7A1606287B90}" type="datetimeFigureOut">
              <a:rPr lang="de-DE" smtClean="0"/>
              <a:pPr/>
              <a:t>22.06.23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1074892" y="12151365"/>
            <a:ext cx="5943631" cy="69238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AD1D-3DE3-4864-A3D9-32B30AB943E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156019" y="520798"/>
            <a:ext cx="20808315" cy="2167467"/>
          </a:xfrm>
          <a:prstGeom prst="rect">
            <a:avLst/>
          </a:prstGeom>
        </p:spPr>
        <p:txBody>
          <a:bodyPr rtlCol="0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825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788125" y="1404776"/>
            <a:ext cx="7099950" cy="191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6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68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68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68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68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68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68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68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68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788125" y="3517954"/>
            <a:ext cx="7099950" cy="80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1155956" lvl="0" indent="-77063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034"/>
            </a:lvl1pPr>
            <a:lvl2pPr marL="2311912" lvl="1" indent="-770637" algn="l">
              <a:lnSpc>
                <a:spcPct val="115000"/>
              </a:lnSpc>
              <a:spcBef>
                <a:spcPts val="4045"/>
              </a:spcBef>
              <a:spcAft>
                <a:spcPts val="0"/>
              </a:spcAft>
              <a:buSzPts val="1200"/>
              <a:buChar char="○"/>
              <a:defRPr sz="3034"/>
            </a:lvl2pPr>
            <a:lvl3pPr marL="3467866" lvl="2" indent="-770637" algn="l">
              <a:lnSpc>
                <a:spcPct val="115000"/>
              </a:lnSpc>
              <a:spcBef>
                <a:spcPts val="4045"/>
              </a:spcBef>
              <a:spcAft>
                <a:spcPts val="0"/>
              </a:spcAft>
              <a:buSzPts val="1200"/>
              <a:buChar char="■"/>
              <a:defRPr sz="3034"/>
            </a:lvl3pPr>
            <a:lvl4pPr marL="4623822" lvl="3" indent="-770637" algn="l">
              <a:lnSpc>
                <a:spcPct val="115000"/>
              </a:lnSpc>
              <a:spcBef>
                <a:spcPts val="4045"/>
              </a:spcBef>
              <a:spcAft>
                <a:spcPts val="0"/>
              </a:spcAft>
              <a:buSzPts val="1200"/>
              <a:buChar char="●"/>
              <a:defRPr sz="3034"/>
            </a:lvl4pPr>
            <a:lvl5pPr marL="5779778" lvl="4" indent="-770637" algn="l">
              <a:lnSpc>
                <a:spcPct val="115000"/>
              </a:lnSpc>
              <a:spcBef>
                <a:spcPts val="4045"/>
              </a:spcBef>
              <a:spcAft>
                <a:spcPts val="0"/>
              </a:spcAft>
              <a:buSzPts val="1200"/>
              <a:buChar char="○"/>
              <a:defRPr sz="3034"/>
            </a:lvl5pPr>
            <a:lvl6pPr marL="6935734" lvl="5" indent="-770637" algn="l">
              <a:lnSpc>
                <a:spcPct val="115000"/>
              </a:lnSpc>
              <a:spcBef>
                <a:spcPts val="4045"/>
              </a:spcBef>
              <a:spcAft>
                <a:spcPts val="0"/>
              </a:spcAft>
              <a:buSzPts val="1200"/>
              <a:buChar char="■"/>
              <a:defRPr sz="3034"/>
            </a:lvl6pPr>
            <a:lvl7pPr marL="8091688" lvl="6" indent="-770637" algn="l">
              <a:lnSpc>
                <a:spcPct val="115000"/>
              </a:lnSpc>
              <a:spcBef>
                <a:spcPts val="4045"/>
              </a:spcBef>
              <a:spcAft>
                <a:spcPts val="0"/>
              </a:spcAft>
              <a:buSzPts val="1200"/>
              <a:buChar char="●"/>
              <a:defRPr sz="3034"/>
            </a:lvl7pPr>
            <a:lvl8pPr marL="9247644" lvl="7" indent="-770637" algn="l">
              <a:lnSpc>
                <a:spcPct val="115000"/>
              </a:lnSpc>
              <a:spcBef>
                <a:spcPts val="4045"/>
              </a:spcBef>
              <a:spcAft>
                <a:spcPts val="0"/>
              </a:spcAft>
              <a:buSzPts val="1200"/>
              <a:buChar char="○"/>
              <a:defRPr sz="3034"/>
            </a:lvl8pPr>
            <a:lvl9pPr marL="10403601" lvl="8" indent="-770637" algn="l">
              <a:lnSpc>
                <a:spcPct val="115000"/>
              </a:lnSpc>
              <a:spcBef>
                <a:spcPts val="4045"/>
              </a:spcBef>
              <a:spcAft>
                <a:spcPts val="4045"/>
              </a:spcAft>
              <a:buSzPts val="1200"/>
              <a:buChar char="■"/>
              <a:defRPr sz="3034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21467361" y="11835440"/>
            <a:ext cx="1387373" cy="99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528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528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528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528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528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528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528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528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528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80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2" r:id="rId7"/>
    <p:sldLayoutId id="2147483663" r:id="rId8"/>
    <p:sldLayoutId id="2147483664" r:id="rId9"/>
  </p:sldLayoutIdLst>
  <p:hf hdr="0" ftr="0" dt="0"/>
  <p:txStyles>
    <p:titleStyle>
      <a:lvl1pPr algn="l" defTabSz="1671556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rgbClr val="3C3C3C"/>
          </a:solidFill>
          <a:latin typeface="+mj-lt"/>
          <a:ea typeface="+mj-ea"/>
          <a:cs typeface="+mj-cs"/>
        </a:defRPr>
      </a:lvl1pPr>
      <a:lvl2pPr algn="ctr" defTabSz="1671556" rtl="0" eaLnBrk="1" fontAlgn="base" hangingPunct="1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Lucida Sans" pitchFamily="34" charset="0"/>
        </a:defRPr>
      </a:lvl2pPr>
      <a:lvl3pPr algn="ctr" defTabSz="1671556" rtl="0" eaLnBrk="1" fontAlgn="base" hangingPunct="1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Lucida Sans" pitchFamily="34" charset="0"/>
        </a:defRPr>
      </a:lvl3pPr>
      <a:lvl4pPr algn="ctr" defTabSz="1671556" rtl="0" eaLnBrk="1" fontAlgn="base" hangingPunct="1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Lucida Sans" pitchFamily="34" charset="0"/>
        </a:defRPr>
      </a:lvl4pPr>
      <a:lvl5pPr algn="ctr" defTabSz="1671556" rtl="0" eaLnBrk="1" fontAlgn="base" hangingPunct="1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Lucida Sans" pitchFamily="34" charset="0"/>
        </a:defRPr>
      </a:lvl5pPr>
      <a:lvl6pPr marL="457178" algn="ctr" defTabSz="1671556" rtl="0" eaLnBrk="1" fontAlgn="base" hangingPunct="1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Lucida Sans" pitchFamily="34" charset="0"/>
        </a:defRPr>
      </a:lvl6pPr>
      <a:lvl7pPr marL="914354" algn="ctr" defTabSz="1671556" rtl="0" eaLnBrk="1" fontAlgn="base" hangingPunct="1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Lucida Sans" pitchFamily="34" charset="0"/>
        </a:defRPr>
      </a:lvl7pPr>
      <a:lvl8pPr marL="1371532" algn="ctr" defTabSz="1671556" rtl="0" eaLnBrk="1" fontAlgn="base" hangingPunct="1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Lucida Sans" pitchFamily="34" charset="0"/>
        </a:defRPr>
      </a:lvl8pPr>
      <a:lvl9pPr marL="1828709" algn="ctr" defTabSz="1671556" rtl="0" eaLnBrk="1" fontAlgn="base" hangingPunct="1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Lucida Sans" pitchFamily="34" charset="0"/>
        </a:defRPr>
      </a:lvl9pPr>
    </p:titleStyle>
    <p:bodyStyle>
      <a:lvl1pPr marL="625443" indent="-625443" algn="l" defTabSz="167155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800" kern="1200">
          <a:solidFill>
            <a:srgbClr val="3C3C3C"/>
          </a:solidFill>
          <a:latin typeface="+mn-lt"/>
          <a:ea typeface="+mn-ea"/>
          <a:cs typeface="+mn-cs"/>
        </a:defRPr>
      </a:lvl1pPr>
      <a:lvl2pPr marL="1357245" indent="-522262" algn="l" defTabSz="167155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rgbClr val="3C3C3C"/>
          </a:solidFill>
          <a:latin typeface="+mn-lt"/>
          <a:ea typeface="+mn-ea"/>
          <a:cs typeface="+mn-cs"/>
        </a:defRPr>
      </a:lvl2pPr>
      <a:lvl3pPr marL="2089046" indent="-417492" algn="l" defTabSz="167155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rgbClr val="3C3C3C"/>
          </a:solidFill>
          <a:latin typeface="+mn-lt"/>
          <a:ea typeface="+mn-ea"/>
          <a:cs typeface="+mn-cs"/>
        </a:defRPr>
      </a:lvl3pPr>
      <a:lvl4pPr marL="2925618" indent="-417492" algn="l" defTabSz="167155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rgbClr val="3C3C3C"/>
          </a:solidFill>
          <a:latin typeface="+mn-lt"/>
          <a:ea typeface="+mn-ea"/>
          <a:cs typeface="+mn-cs"/>
        </a:defRPr>
      </a:lvl4pPr>
      <a:lvl5pPr marL="3760601" indent="-417492" algn="l" defTabSz="167155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rgbClr val="3C3C3C"/>
          </a:solidFill>
          <a:latin typeface="+mn-lt"/>
          <a:ea typeface="+mn-ea"/>
          <a:cs typeface="+mn-cs"/>
        </a:defRPr>
      </a:lvl5pPr>
      <a:lvl6pPr marL="4597717" indent="-417974" algn="l" defTabSz="1671897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433664" indent="-417974" algn="l" defTabSz="1671897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269614" indent="-417974" algn="l" defTabSz="1671897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105562" indent="-417974" algn="l" defTabSz="1671897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71897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35950" algn="l" defTabSz="1671897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671897" algn="l" defTabSz="1671897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507845" algn="l" defTabSz="1671897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43795" algn="l" defTabSz="1671897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79742" algn="l" defTabSz="1671897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015691" algn="l" defTabSz="1671897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851638" algn="l" defTabSz="1671897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687587" algn="l" defTabSz="1671897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pi-academy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NvLpfXCge8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NvLpfXCge8?feature=oembed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BF6A303-8F4F-419A-BEE4-02FC96D6B0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5E517B9-6508-46CC-86B1-12B3CACCDBBC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070BD5-B69D-43FE-B74B-C9586EF796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6002" y="2757599"/>
            <a:ext cx="20992734" cy="8967600"/>
          </a:xfrm>
        </p:spPr>
        <p:txBody>
          <a:bodyPr/>
          <a:lstStyle/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u="sng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B477BB-94EC-4407-875C-385381F1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Narrowing</a:t>
            </a:r>
            <a:r>
              <a:rPr lang="de-DE" dirty="0"/>
              <a:t> down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design </a:t>
            </a:r>
            <a:r>
              <a:rPr lang="de-DE" dirty="0" err="1"/>
              <a:t>thinking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4E4B35-7403-4E05-9F69-83C2375C66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33721" y="952726"/>
            <a:ext cx="1551000" cy="1440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4E60CEA-F038-4AAC-AD08-A460F560292B}"/>
              </a:ext>
            </a:extLst>
          </p:cNvPr>
          <p:cNvSpPr/>
          <p:nvPr/>
        </p:nvSpPr>
        <p:spPr>
          <a:xfrm>
            <a:off x="19045128" y="3032672"/>
            <a:ext cx="344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hlinkClick r:id="rId3"/>
              </a:rPr>
              <a:t>https://hpi-academy.de/</a:t>
            </a:r>
            <a:r>
              <a:rPr lang="de-DE" sz="2400" dirty="0"/>
              <a:t> 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69B97EE-DAE8-43E3-92E2-8879F5449599}"/>
              </a:ext>
            </a:extLst>
          </p:cNvPr>
          <p:cNvCxnSpPr/>
          <p:nvPr/>
        </p:nvCxnSpPr>
        <p:spPr>
          <a:xfrm>
            <a:off x="1046226" y="10455215"/>
            <a:ext cx="9720000" cy="0"/>
          </a:xfrm>
          <a:prstGeom prst="line">
            <a:avLst/>
          </a:prstGeom>
          <a:ln w="76200">
            <a:solidFill>
              <a:srgbClr val="CD6E7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B899D1C-8ACC-45A7-A179-7205CFF5BFD2}"/>
              </a:ext>
            </a:extLst>
          </p:cNvPr>
          <p:cNvCxnSpPr/>
          <p:nvPr/>
        </p:nvCxnSpPr>
        <p:spPr>
          <a:xfrm>
            <a:off x="12332896" y="10455215"/>
            <a:ext cx="9000000" cy="0"/>
          </a:xfrm>
          <a:prstGeom prst="line">
            <a:avLst/>
          </a:prstGeom>
          <a:ln w="76200">
            <a:solidFill>
              <a:srgbClr val="B0183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2E54334C-8B59-4367-B88C-DE1E2E6E70CE}"/>
              </a:ext>
            </a:extLst>
          </p:cNvPr>
          <p:cNvSpPr/>
          <p:nvPr/>
        </p:nvSpPr>
        <p:spPr>
          <a:xfrm>
            <a:off x="3275536" y="10680399"/>
            <a:ext cx="2594321" cy="70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>
                <a:solidFill>
                  <a:srgbClr val="CD6E7B"/>
                </a:solidFill>
                <a:latin typeface="+mn-lt"/>
              </a:rPr>
              <a:t>Problem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647FA2-9EFA-46B8-B0E0-86016F3D295B}"/>
              </a:ext>
            </a:extLst>
          </p:cNvPr>
          <p:cNvSpPr/>
          <p:nvPr/>
        </p:nvSpPr>
        <p:spPr>
          <a:xfrm>
            <a:off x="14363063" y="10680399"/>
            <a:ext cx="21547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>
                <a:solidFill>
                  <a:srgbClr val="B01839"/>
                </a:solidFill>
                <a:latin typeface="+mn-lt"/>
              </a:rPr>
              <a:t>Solution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7F069A6-6668-F24A-81A7-1B1FCF4A1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88" y="3484708"/>
            <a:ext cx="22566574" cy="60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49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665383" y="1501798"/>
            <a:ext cx="14389625" cy="191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1159" tIns="231159" rIns="231159" bIns="231159" anchor="b" anchorCtr="0">
            <a:noAutofit/>
          </a:bodyPr>
          <a:lstStyle/>
          <a:p>
            <a:r>
              <a:rPr lang="de-DE" sz="7585"/>
              <a:t>Define your problem examples</a:t>
            </a:r>
            <a:endParaRPr sz="7585"/>
          </a:p>
        </p:txBody>
      </p:sp>
      <p:sp>
        <p:nvSpPr>
          <p:cNvPr id="105" name="Google Shape;105;p25"/>
          <p:cNvSpPr/>
          <p:nvPr/>
        </p:nvSpPr>
        <p:spPr>
          <a:xfrm>
            <a:off x="18101344" y="754547"/>
            <a:ext cx="4360778" cy="709789"/>
          </a:xfrm>
          <a:prstGeom prst="roundRect">
            <a:avLst>
              <a:gd name="adj" fmla="val 16667"/>
            </a:avLst>
          </a:prstGeom>
          <a:solidFill>
            <a:srgbClr val="83D061"/>
          </a:solidFill>
          <a:ln>
            <a:noFill/>
          </a:ln>
        </p:spPr>
        <p:txBody>
          <a:bodyPr spcFirstLastPara="1" wrap="square" lIns="231159" tIns="115547" rIns="231159" bIns="115547" anchor="ctr" anchorCtr="0">
            <a:noAutofit/>
          </a:bodyPr>
          <a:lstStyle/>
          <a:p>
            <a:pPr algn="ctr">
              <a:buSzPts val="1400"/>
            </a:pPr>
            <a:r>
              <a:rPr lang="de-DE" sz="3540">
                <a:solidFill>
                  <a:schemeClr val="lt1"/>
                </a:solidFill>
              </a:rPr>
              <a:t>Sprint 1</a:t>
            </a:r>
            <a:endParaRPr sz="3540"/>
          </a:p>
        </p:txBody>
      </p:sp>
      <p:pic>
        <p:nvPicPr>
          <p:cNvPr id="106" name="Google Shape;106;p25" descr="Ein Bild, das Tex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432" y="4232290"/>
            <a:ext cx="10834567" cy="60993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7" name="Google Shape;10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20413" y="4208146"/>
            <a:ext cx="11141708" cy="63161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CC8530-2184-4A53-BA88-D1C00BFA4C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5E517B9-6508-46CC-86B1-12B3CACCDBBC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54B747-67C0-4E5D-80E1-936FCB4A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19" y="1159760"/>
            <a:ext cx="20994702" cy="1543162"/>
          </a:xfrm>
        </p:spPr>
        <p:txBody>
          <a:bodyPr/>
          <a:lstStyle/>
          <a:p>
            <a:r>
              <a:rPr lang="de-DE" sz="8000" dirty="0" err="1">
                <a:latin typeface="Exo" panose="02000303000000000000" pitchFamily="50" charset="0"/>
              </a:rPr>
              <a:t>Get</a:t>
            </a:r>
            <a:r>
              <a:rPr lang="de-DE" sz="8000" dirty="0">
                <a:latin typeface="Exo" panose="02000303000000000000" pitchFamily="50" charset="0"/>
              </a:rPr>
              <a:t> </a:t>
            </a:r>
            <a:r>
              <a:rPr lang="de-DE" sz="8000" dirty="0" err="1">
                <a:latin typeface="Exo" panose="02000303000000000000" pitchFamily="50" charset="0"/>
              </a:rPr>
              <a:t>started</a:t>
            </a:r>
            <a:r>
              <a:rPr lang="de-DE" sz="8000" dirty="0">
                <a:latin typeface="Exo" panose="02000303000000000000" pitchFamily="50" charset="0"/>
              </a:rPr>
              <a:t> </a:t>
            </a:r>
            <a:r>
              <a:rPr lang="de-DE" sz="8000" dirty="0" err="1">
                <a:latin typeface="Exo" panose="02000303000000000000" pitchFamily="50" charset="0"/>
              </a:rPr>
              <a:t>and</a:t>
            </a:r>
            <a:r>
              <a:rPr lang="de-DE" sz="8000" dirty="0">
                <a:latin typeface="Exo" panose="02000303000000000000" pitchFamily="50" charset="0"/>
              </a:rPr>
              <a:t> </a:t>
            </a:r>
            <a:r>
              <a:rPr lang="de-DE" sz="8000" dirty="0" err="1">
                <a:latin typeface="Exo" panose="02000303000000000000" pitchFamily="50" charset="0"/>
              </a:rPr>
              <a:t>have</a:t>
            </a:r>
            <a:r>
              <a:rPr lang="de-DE" sz="8000" dirty="0">
                <a:latin typeface="Exo" panose="02000303000000000000" pitchFamily="50" charset="0"/>
              </a:rPr>
              <a:t> </a:t>
            </a:r>
            <a:r>
              <a:rPr lang="de-DE" sz="8000" dirty="0" err="1">
                <a:latin typeface="Exo" panose="02000303000000000000" pitchFamily="50" charset="0"/>
              </a:rPr>
              <a:t>fun</a:t>
            </a:r>
            <a:r>
              <a:rPr lang="de-DE" sz="8000" dirty="0">
                <a:latin typeface="Exo" panose="02000303000000000000" pitchFamily="50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FA1F9F-5B61-4536-9F27-FB21E626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4379" y="2902400"/>
            <a:ext cx="7131592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1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8ECF7B6-519F-4CAB-8177-B9D0AC5ECA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5E517B9-6508-46CC-86B1-12B3CACCDBBC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B1502C2-F0F2-452F-93A1-7436652E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824" y="1885119"/>
            <a:ext cx="20994702" cy="1543162"/>
          </a:xfrm>
        </p:spPr>
        <p:txBody>
          <a:bodyPr/>
          <a:lstStyle/>
          <a:p>
            <a:r>
              <a:rPr lang="de-DE" dirty="0" err="1"/>
              <a:t>Observe</a:t>
            </a:r>
            <a:r>
              <a:rPr lang="de-DE" dirty="0"/>
              <a:t>/ </a:t>
            </a:r>
            <a:r>
              <a:rPr lang="de-DE" dirty="0" err="1"/>
              <a:t>Empathize</a:t>
            </a:r>
            <a:endParaRPr lang="de-DE" dirty="0">
              <a:latin typeface="Exo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869D8F-02FD-478E-BA0D-5F60E4E888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33721" y="952726"/>
            <a:ext cx="1551000" cy="144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413E0A7-986A-40CC-92C9-29726176D1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15027" y="3026581"/>
            <a:ext cx="8683802" cy="8683802"/>
          </a:xfrm>
          <a:prstGeom prst="rect">
            <a:avLst/>
          </a:prstGeom>
        </p:spPr>
      </p:pic>
      <p:pic>
        <p:nvPicPr>
          <p:cNvPr id="8" name="Picture 2" descr="Der Prozess von Desing Thinking">
            <a:extLst>
              <a:ext uri="{FF2B5EF4-FFF2-40B4-BE49-F238E27FC236}">
                <a16:creationId xmlns:a16="http://schemas.microsoft.com/office/drawing/2014/main" id="{E7B767D4-1FBF-4707-95BC-BEF63577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951" y="1347042"/>
            <a:ext cx="3760301" cy="11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3E89F47-FE89-428F-8654-DB2ACD233EAA}"/>
              </a:ext>
            </a:extLst>
          </p:cNvPr>
          <p:cNvSpPr txBox="1"/>
          <p:nvPr/>
        </p:nvSpPr>
        <p:spPr>
          <a:xfrm>
            <a:off x="1062824" y="4269900"/>
            <a:ext cx="98149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>
                <a:solidFill>
                  <a:srgbClr val="3C3C3C"/>
                </a:solidFill>
              </a:rPr>
              <a:t>Getting</a:t>
            </a:r>
            <a:r>
              <a:rPr lang="de-DE" sz="5400" dirty="0">
                <a:solidFill>
                  <a:srgbClr val="3C3C3C"/>
                </a:solidFill>
              </a:rPr>
              <a:t> </a:t>
            </a:r>
            <a:r>
              <a:rPr lang="de-DE" sz="5400" dirty="0" err="1">
                <a:solidFill>
                  <a:srgbClr val="3C3C3C"/>
                </a:solidFill>
              </a:rPr>
              <a:t>to</a:t>
            </a:r>
            <a:r>
              <a:rPr lang="de-DE" sz="5400" dirty="0">
                <a:solidFill>
                  <a:srgbClr val="3C3C3C"/>
                </a:solidFill>
              </a:rPr>
              <a:t> </a:t>
            </a:r>
            <a:r>
              <a:rPr lang="de-DE" sz="5400" dirty="0" err="1">
                <a:solidFill>
                  <a:srgbClr val="3C3C3C"/>
                </a:solidFill>
              </a:rPr>
              <a:t>know</a:t>
            </a:r>
            <a:r>
              <a:rPr lang="de-DE" sz="5400" dirty="0">
                <a:solidFill>
                  <a:srgbClr val="3C3C3C"/>
                </a:solidFill>
              </a:rPr>
              <a:t> </a:t>
            </a:r>
            <a:r>
              <a:rPr lang="de-DE" sz="5400" dirty="0" err="1">
                <a:solidFill>
                  <a:srgbClr val="3C3C3C"/>
                </a:solidFill>
              </a:rPr>
              <a:t>and</a:t>
            </a:r>
            <a:r>
              <a:rPr lang="de-DE" sz="5400" dirty="0">
                <a:solidFill>
                  <a:srgbClr val="3C3C3C"/>
                </a:solidFill>
              </a:rPr>
              <a:t> </a:t>
            </a:r>
            <a:r>
              <a:rPr lang="de-DE" sz="5400" dirty="0" err="1">
                <a:solidFill>
                  <a:srgbClr val="3C3C3C"/>
                </a:solidFill>
              </a:rPr>
              <a:t>understand</a:t>
            </a:r>
            <a:r>
              <a:rPr lang="de-DE" sz="5400" dirty="0">
                <a:solidFill>
                  <a:srgbClr val="3C3C3C"/>
                </a:solidFill>
              </a:rPr>
              <a:t> </a:t>
            </a:r>
            <a:r>
              <a:rPr lang="de-DE" sz="5400" dirty="0" err="1">
                <a:solidFill>
                  <a:srgbClr val="3C3C3C"/>
                </a:solidFill>
              </a:rPr>
              <a:t>the</a:t>
            </a:r>
            <a:r>
              <a:rPr lang="de-DE" sz="5400" dirty="0">
                <a:solidFill>
                  <a:srgbClr val="3C3C3C"/>
                </a:solidFill>
              </a:rPr>
              <a:t> </a:t>
            </a:r>
            <a:r>
              <a:rPr lang="de-DE" sz="5400" dirty="0" err="1">
                <a:solidFill>
                  <a:srgbClr val="3C3C3C"/>
                </a:solidFill>
              </a:rPr>
              <a:t>stakeholders</a:t>
            </a:r>
            <a:r>
              <a:rPr lang="de-DE" sz="5400" dirty="0">
                <a:solidFill>
                  <a:srgbClr val="3C3C3C"/>
                </a:solidFill>
              </a:rPr>
              <a:t>.</a:t>
            </a:r>
          </a:p>
          <a:p>
            <a:endParaRPr lang="de-DE" sz="5400" dirty="0">
              <a:solidFill>
                <a:srgbClr val="3C3C3C"/>
              </a:solidFill>
            </a:endParaRPr>
          </a:p>
          <a:p>
            <a:r>
              <a:rPr lang="de-DE" sz="5400" dirty="0">
                <a:solidFill>
                  <a:srgbClr val="3C3C3C"/>
                </a:solidFill>
              </a:rPr>
              <a:t>Who </a:t>
            </a:r>
            <a:r>
              <a:rPr lang="de-DE" sz="5400" dirty="0" err="1">
                <a:solidFill>
                  <a:srgbClr val="3C3C3C"/>
                </a:solidFill>
              </a:rPr>
              <a:t>is</a:t>
            </a:r>
            <a:r>
              <a:rPr lang="de-DE" sz="5400" dirty="0">
                <a:solidFill>
                  <a:srgbClr val="3C3C3C"/>
                </a:solidFill>
              </a:rPr>
              <a:t> </a:t>
            </a:r>
            <a:r>
              <a:rPr lang="de-DE" sz="5400" dirty="0" err="1">
                <a:solidFill>
                  <a:srgbClr val="3C3C3C"/>
                </a:solidFill>
              </a:rPr>
              <a:t>actually</a:t>
            </a:r>
            <a:r>
              <a:rPr lang="de-DE" sz="5400" dirty="0">
                <a:solidFill>
                  <a:srgbClr val="3C3C3C"/>
                </a:solidFill>
              </a:rPr>
              <a:t> </a:t>
            </a:r>
            <a:r>
              <a:rPr lang="de-DE" sz="5400" dirty="0" err="1">
                <a:solidFill>
                  <a:srgbClr val="3C3C3C"/>
                </a:solidFill>
              </a:rPr>
              <a:t>our</a:t>
            </a:r>
            <a:r>
              <a:rPr lang="de-DE" sz="5400" dirty="0">
                <a:solidFill>
                  <a:srgbClr val="3C3C3C"/>
                </a:solidFill>
              </a:rPr>
              <a:t> </a:t>
            </a:r>
            <a:r>
              <a:rPr lang="de-DE" sz="5400" dirty="0" err="1">
                <a:solidFill>
                  <a:srgbClr val="3C3C3C"/>
                </a:solidFill>
              </a:rPr>
              <a:t>customer</a:t>
            </a:r>
            <a:r>
              <a:rPr lang="de-DE" sz="5400" dirty="0">
                <a:solidFill>
                  <a:srgbClr val="3C3C3C"/>
                </a:solidFill>
              </a:rPr>
              <a:t>/</a:t>
            </a:r>
            <a:r>
              <a:rPr lang="de-DE" sz="5400" dirty="0" err="1">
                <a:solidFill>
                  <a:srgbClr val="3C3C3C"/>
                </a:solidFill>
              </a:rPr>
              <a:t>user</a:t>
            </a:r>
            <a:r>
              <a:rPr lang="de-DE" sz="5400" dirty="0">
                <a:solidFill>
                  <a:srgbClr val="3C3C3C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632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0B79A2-D4C5-4727-9834-F179E4880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Every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individual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/</a:t>
            </a:r>
            <a:r>
              <a:rPr lang="de-DE" dirty="0" err="1"/>
              <a:t>wants</a:t>
            </a:r>
            <a:r>
              <a:rPr lang="de-DE" dirty="0"/>
              <a:t>.</a:t>
            </a:r>
          </a:p>
          <a:p>
            <a:r>
              <a:rPr lang="de-DE" dirty="0"/>
              <a:t>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appeals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(design,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u="sng" dirty="0" err="1"/>
              <a:t>Criteria</a:t>
            </a:r>
            <a:r>
              <a:rPr lang="de-DE" u="sng" dirty="0"/>
              <a:t> </a:t>
            </a:r>
            <a:r>
              <a:rPr lang="de-DE" u="sng" dirty="0" err="1"/>
              <a:t>frequently</a:t>
            </a:r>
            <a:r>
              <a:rPr lang="de-DE" u="sng" dirty="0"/>
              <a:t> </a:t>
            </a:r>
            <a:r>
              <a:rPr lang="de-DE" u="sng" dirty="0" err="1"/>
              <a:t>used</a:t>
            </a:r>
            <a:r>
              <a:rPr lang="de-DE" u="sng" dirty="0"/>
              <a:t> </a:t>
            </a:r>
            <a:r>
              <a:rPr lang="de-DE" u="sng" dirty="0" err="1"/>
              <a:t>for</a:t>
            </a:r>
            <a:r>
              <a:rPr lang="de-DE" u="sng" dirty="0"/>
              <a:t> </a:t>
            </a:r>
            <a:r>
              <a:rPr lang="de-DE" u="sng" dirty="0" err="1"/>
              <a:t>target</a:t>
            </a:r>
            <a:r>
              <a:rPr lang="de-DE" u="sng" dirty="0"/>
              <a:t> </a:t>
            </a:r>
            <a:r>
              <a:rPr lang="de-DE" u="sng" dirty="0" err="1"/>
              <a:t>group</a:t>
            </a:r>
            <a:r>
              <a:rPr lang="de-DE" u="sng" dirty="0"/>
              <a:t> </a:t>
            </a:r>
            <a:r>
              <a:rPr lang="de-DE" u="sng" dirty="0" err="1"/>
              <a:t>segmentation</a:t>
            </a:r>
            <a:r>
              <a:rPr lang="de-DE" u="sng" dirty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Demographic</a:t>
            </a:r>
            <a:r>
              <a:rPr lang="de-DE" dirty="0"/>
              <a:t> (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residence</a:t>
            </a:r>
            <a:r>
              <a:rPr lang="de-DE" dirty="0"/>
              <a:t>, </a:t>
            </a:r>
            <a:r>
              <a:rPr lang="de-DE" dirty="0" err="1"/>
              <a:t>age</a:t>
            </a:r>
            <a:r>
              <a:rPr lang="de-DE" dirty="0"/>
              <a:t>, </a:t>
            </a:r>
            <a:r>
              <a:rPr lang="de-DE" dirty="0" err="1"/>
              <a:t>marital</a:t>
            </a:r>
            <a:r>
              <a:rPr lang="de-DE" dirty="0"/>
              <a:t> </a:t>
            </a:r>
            <a:r>
              <a:rPr lang="de-DE" dirty="0" err="1"/>
              <a:t>status</a:t>
            </a:r>
            <a:r>
              <a:rPr lang="de-DE" dirty="0"/>
              <a:t>, </a:t>
            </a:r>
            <a:r>
              <a:rPr lang="de-DE" dirty="0" err="1"/>
              <a:t>gender</a:t>
            </a:r>
            <a:r>
              <a:rPr lang="de-DE" dirty="0"/>
              <a:t>...)</a:t>
            </a:r>
          </a:p>
          <a:p>
            <a:r>
              <a:rPr lang="de-DE" dirty="0" err="1"/>
              <a:t>Purchasing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(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, </a:t>
            </a:r>
            <a:r>
              <a:rPr lang="de-DE" dirty="0" err="1"/>
              <a:t>media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...) </a:t>
            </a:r>
          </a:p>
          <a:p>
            <a:r>
              <a:rPr lang="de-DE" dirty="0" err="1"/>
              <a:t>Socioeconomic</a:t>
            </a:r>
            <a:r>
              <a:rPr lang="de-DE" dirty="0"/>
              <a:t> (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education</a:t>
            </a:r>
            <a:r>
              <a:rPr lang="de-DE" dirty="0"/>
              <a:t>, </a:t>
            </a:r>
            <a:r>
              <a:rPr lang="de-DE" dirty="0" err="1"/>
              <a:t>occupation</a:t>
            </a:r>
            <a:r>
              <a:rPr lang="de-DE" dirty="0"/>
              <a:t>, </a:t>
            </a:r>
            <a:r>
              <a:rPr lang="de-DE" dirty="0" err="1"/>
              <a:t>income</a:t>
            </a:r>
            <a:r>
              <a:rPr lang="de-DE" dirty="0"/>
              <a:t>...)</a:t>
            </a:r>
          </a:p>
          <a:p>
            <a:r>
              <a:rPr lang="de-DE" dirty="0" err="1"/>
              <a:t>Psychographic</a:t>
            </a:r>
            <a:r>
              <a:rPr lang="de-DE" dirty="0"/>
              <a:t> (</a:t>
            </a:r>
            <a:r>
              <a:rPr lang="de-DE" dirty="0" err="1"/>
              <a:t>attitudes</a:t>
            </a:r>
            <a:r>
              <a:rPr lang="de-DE" dirty="0"/>
              <a:t>, </a:t>
            </a:r>
            <a:r>
              <a:rPr lang="de-DE" dirty="0" err="1"/>
              <a:t>beliefs</a:t>
            </a:r>
            <a:r>
              <a:rPr lang="de-DE" dirty="0"/>
              <a:t>, </a:t>
            </a:r>
            <a:r>
              <a:rPr lang="de-DE" dirty="0" err="1"/>
              <a:t>desires</a:t>
            </a:r>
            <a:r>
              <a:rPr lang="de-DE" dirty="0"/>
              <a:t>, </a:t>
            </a:r>
            <a:r>
              <a:rPr lang="de-DE" dirty="0" err="1"/>
              <a:t>values</a:t>
            </a:r>
            <a:r>
              <a:rPr lang="de-DE" dirty="0"/>
              <a:t>, </a:t>
            </a:r>
            <a:r>
              <a:rPr lang="de-DE" dirty="0" err="1"/>
              <a:t>lifestyle</a:t>
            </a:r>
            <a:r>
              <a:rPr lang="de-DE" dirty="0"/>
              <a:t>...)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D9A7D4-70EE-481D-8B8D-18065302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dirty="0" err="1"/>
              <a:t>Why</a:t>
            </a:r>
            <a:r>
              <a:rPr lang="de-DE" sz="6000" dirty="0"/>
              <a:t> </a:t>
            </a:r>
            <a:r>
              <a:rPr lang="de-DE" sz="6000" dirty="0" err="1"/>
              <a:t>define</a:t>
            </a:r>
            <a:r>
              <a:rPr lang="de-DE" sz="6000" dirty="0"/>
              <a:t> a </a:t>
            </a:r>
            <a:r>
              <a:rPr lang="de-DE" sz="6000" dirty="0" err="1"/>
              <a:t>target</a:t>
            </a:r>
            <a:r>
              <a:rPr lang="de-DE" sz="6000" dirty="0"/>
              <a:t> </a:t>
            </a:r>
            <a:r>
              <a:rPr lang="de-DE" sz="6000" dirty="0" err="1"/>
              <a:t>group</a:t>
            </a:r>
            <a:r>
              <a:rPr lang="de-DE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716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6B9D439-8C5C-4CC7-934D-706554A1C1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i="1" dirty="0" err="1"/>
              <a:t>What</a:t>
            </a:r>
            <a:r>
              <a:rPr lang="de-DE" i="1" dirty="0"/>
              <a:t> </a:t>
            </a:r>
            <a:r>
              <a:rPr lang="de-DE" i="1" dirty="0" err="1"/>
              <a:t>does</a:t>
            </a:r>
            <a:r>
              <a:rPr lang="de-DE" i="1" dirty="0"/>
              <a:t> Prince Charles </a:t>
            </a:r>
            <a:r>
              <a:rPr lang="de-DE" i="1" dirty="0" err="1"/>
              <a:t>have</a:t>
            </a:r>
            <a:r>
              <a:rPr lang="de-DE" i="1" dirty="0"/>
              <a:t> in </a:t>
            </a:r>
            <a:r>
              <a:rPr lang="de-DE" i="1" dirty="0" err="1"/>
              <a:t>common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Ozzy</a:t>
            </a:r>
            <a:r>
              <a:rPr lang="de-DE" i="1" dirty="0"/>
              <a:t> Osborne?!?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15A8360-8F8E-4B2A-9AAD-29259DE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dirty="0"/>
              <a:t>Target </a:t>
            </a:r>
            <a:r>
              <a:rPr lang="de-DE" sz="6000" dirty="0" err="1"/>
              <a:t>group</a:t>
            </a:r>
            <a:r>
              <a:rPr lang="de-DE" sz="6000" dirty="0"/>
              <a:t> vs. Persona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D131A6A-EFFD-4D3E-B275-F1BF2537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13507" r="6826" b="7683"/>
          <a:stretch/>
        </p:blipFill>
        <p:spPr>
          <a:xfrm>
            <a:off x="2672861" y="3794815"/>
            <a:ext cx="15755816" cy="79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1C4265-A689-EE4E-85D0-5AC22F38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AD1D-3DE3-4864-A3D9-32B30AB943E0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46828E6-707A-C942-AA27-3618C401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312" y="237705"/>
            <a:ext cx="16667629" cy="2167467"/>
          </a:xfrm>
        </p:spPr>
        <p:txBody>
          <a:bodyPr/>
          <a:lstStyle/>
          <a:p>
            <a:br>
              <a:rPr lang="en-US" sz="5800" dirty="0"/>
            </a:br>
            <a:r>
              <a:rPr lang="en-US" sz="5800" dirty="0"/>
              <a:t>Target group vs. Persona</a:t>
            </a:r>
            <a:br>
              <a:rPr lang="en-US" sz="5800" dirty="0"/>
            </a:br>
            <a:endParaRPr lang="en-US" sz="5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0DBE5B-6670-2749-A34D-1FE0F931E515}"/>
              </a:ext>
            </a:extLst>
          </p:cNvPr>
          <p:cNvSpPr txBox="1"/>
          <p:nvPr/>
        </p:nvSpPr>
        <p:spPr>
          <a:xfrm>
            <a:off x="17005856" y="5226312"/>
            <a:ext cx="45267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age</a:t>
            </a:r>
            <a:endParaRPr lang="de-DE" sz="4000" dirty="0"/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financial</a:t>
            </a:r>
            <a:r>
              <a:rPr lang="de-DE" sz="4000" dirty="0"/>
              <a:t> </a:t>
            </a:r>
            <a:r>
              <a:rPr lang="de-DE" sz="4000" dirty="0" err="1"/>
              <a:t>situation</a:t>
            </a:r>
            <a:endParaRPr lang="de-DE" sz="4000" dirty="0"/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religion</a:t>
            </a:r>
            <a:r>
              <a:rPr lang="de-DE" sz="4000" dirty="0"/>
              <a:t> </a:t>
            </a:r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gender</a:t>
            </a:r>
            <a:endParaRPr lang="de-DE" sz="4000" dirty="0"/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lifestyle</a:t>
            </a:r>
            <a:r>
              <a:rPr lang="de-DE" sz="4000" dirty="0"/>
              <a:t> </a:t>
            </a:r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consumer</a:t>
            </a:r>
            <a:r>
              <a:rPr lang="de-DE" sz="4000" dirty="0"/>
              <a:t> </a:t>
            </a:r>
            <a:r>
              <a:rPr lang="de-DE" sz="4000" dirty="0" err="1"/>
              <a:t>preferences</a:t>
            </a:r>
            <a:endParaRPr lang="de-DE" sz="4000" dirty="0"/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hobbies</a:t>
            </a:r>
            <a:r>
              <a:rPr lang="de-DE" sz="4000" dirty="0"/>
              <a:t>/</a:t>
            </a:r>
            <a:r>
              <a:rPr lang="de-DE" sz="4000" dirty="0" err="1"/>
              <a:t>interests</a:t>
            </a:r>
            <a:endParaRPr lang="de-DE" sz="4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9467249-4962-FF4F-8424-9D9D0CD07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4"/>
          <a:stretch/>
        </p:blipFill>
        <p:spPr>
          <a:xfrm>
            <a:off x="5623077" y="2583320"/>
            <a:ext cx="11129809" cy="968733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D6BD669-8DCE-E546-B9F9-2F4DF64E61BD}"/>
              </a:ext>
            </a:extLst>
          </p:cNvPr>
          <p:cNvSpPr txBox="1"/>
          <p:nvPr/>
        </p:nvSpPr>
        <p:spPr>
          <a:xfrm>
            <a:off x="3097161" y="5441830"/>
            <a:ext cx="29900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needs</a:t>
            </a:r>
            <a:r>
              <a:rPr lang="de-DE" sz="4000" dirty="0"/>
              <a:t> </a:t>
            </a:r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desires</a:t>
            </a:r>
            <a:endParaRPr lang="de-DE" sz="4000" dirty="0"/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pains</a:t>
            </a:r>
            <a:endParaRPr lang="de-DE" sz="4000" dirty="0"/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gains</a:t>
            </a:r>
            <a:endParaRPr lang="de-DE" sz="4000" dirty="0"/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goals</a:t>
            </a:r>
            <a:endParaRPr lang="de-DE" sz="4000" dirty="0"/>
          </a:p>
          <a:p>
            <a:pPr>
              <a:buFontTx/>
              <a:buChar char="-"/>
            </a:pPr>
            <a:r>
              <a:rPr lang="de-DE" sz="4000" dirty="0"/>
              <a:t> </a:t>
            </a:r>
            <a:r>
              <a:rPr lang="de-DE" sz="4000" dirty="0" err="1"/>
              <a:t>feelings</a:t>
            </a:r>
            <a:endParaRPr lang="de-DE" sz="4000" dirty="0"/>
          </a:p>
          <a:p>
            <a:pPr>
              <a:buFontTx/>
              <a:buChar char="-"/>
            </a:pPr>
            <a:r>
              <a:rPr lang="de-DE" sz="4000" dirty="0"/>
              <a:t> etc.</a:t>
            </a:r>
          </a:p>
          <a:p>
            <a:pPr>
              <a:buFontTx/>
              <a:buChar char="-"/>
            </a:pPr>
            <a:endParaRPr lang="de-DE" sz="2800" dirty="0"/>
          </a:p>
          <a:p>
            <a:pPr>
              <a:buFontTx/>
              <a:buChar char="-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1841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CEE05FB-3B6B-364C-9875-FC25036928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5E517B9-6508-46CC-86B1-12B3CACCDBBC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76F3AA-1FB6-1E4F-800C-A18E02BF03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2400" dirty="0">
              <a:hlinkClick r:id="rId3"/>
            </a:endParaRPr>
          </a:p>
          <a:p>
            <a:pPr marL="0" indent="0">
              <a:buNone/>
            </a:pPr>
            <a:r>
              <a:rPr lang="de-DE" sz="2400" dirty="0">
                <a:hlinkClick r:id="rId3"/>
              </a:rPr>
              <a:t>https://youtu.be/GNvLpfXCge8</a:t>
            </a:r>
            <a:r>
              <a:rPr lang="de-DE" sz="2400" dirty="0"/>
              <a:t>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E8BCEE1-B8F2-9B48-BB46-1EC5CAE6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Personas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</p:txBody>
      </p:sp>
      <p:pic>
        <p:nvPicPr>
          <p:cNvPr id="5" name="Onlinemedien 4" descr="About personas and how to create them">
            <a:hlinkClick r:id="" action="ppaction://media"/>
            <a:extLst>
              <a:ext uri="{FF2B5EF4-FFF2-40B4-BE49-F238E27FC236}">
                <a16:creationId xmlns:a16="http://schemas.microsoft.com/office/drawing/2014/main" id="{928D6244-D0C8-8546-A6CD-B9216BF6EE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3150843"/>
            <a:ext cx="14479847" cy="81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8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7230E80-BE26-1C4F-B56B-6FFF43B1058D}"/>
              </a:ext>
            </a:extLst>
          </p:cNvPr>
          <p:cNvSpPr txBox="1"/>
          <p:nvPr/>
        </p:nvSpPr>
        <p:spPr>
          <a:xfrm>
            <a:off x="1221503" y="1528133"/>
            <a:ext cx="20694600" cy="557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34" b="1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Ideation Phase: Persona</a:t>
            </a:r>
          </a:p>
          <a:p>
            <a:endParaRPr lang="de-DE" sz="4470" dirty="0">
              <a:solidFill>
                <a:schemeClr val="bg1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indent="-685800">
              <a:buFont typeface="Wingdings" pitchFamily="2" charset="2"/>
              <a:buChar char="Ø"/>
            </a:pP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 least </a:t>
            </a:r>
            <a:r>
              <a:rPr lang="de-DE" sz="4470" b="1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</a:t>
            </a:r>
            <a:r>
              <a:rPr lang="de-DE" sz="4470" b="1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b="1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personas</a:t>
            </a:r>
            <a:r>
              <a:rPr lang="de-DE" sz="4470" b="1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not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describe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yourself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Think outside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box. Who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could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marL="685800" indent="-685800">
              <a:buFont typeface="Wingdings" pitchFamily="2" charset="2"/>
              <a:buChar char="Ø"/>
            </a:pP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aims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marL="685800" indent="-685800">
              <a:buFont typeface="Wingdings" pitchFamily="2" charset="2"/>
              <a:buChar char="Ø"/>
            </a:pP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4470" dirty="0" err="1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  <a: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br>
              <a:rPr lang="de-DE" sz="4470" dirty="0">
                <a:solidFill>
                  <a:schemeClr val="bg1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de-DE" sz="4470" dirty="0">
              <a:solidFill>
                <a:schemeClr val="bg1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 descr="Ein Bild, das Person, Frau, haltend, Hemd enthält.&#10;&#10;Automatisch generierte Beschreibung">
            <a:extLst>
              <a:ext uri="{FF2B5EF4-FFF2-40B4-BE49-F238E27FC236}">
                <a16:creationId xmlns:a16="http://schemas.microsoft.com/office/drawing/2014/main" id="{08CD6710-8BF5-45F8-8CBF-67BE7F734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2627">
            <a:off x="13716376" y="6573858"/>
            <a:ext cx="6928505" cy="4612753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3E9DB24-C3FB-624A-B078-E0D84BCC1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23" y="6509111"/>
            <a:ext cx="8994031" cy="64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7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45ACE6-AA1A-6F49-9B2E-6F9880F105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5E517B9-6508-46CC-86B1-12B3CACCDBBC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49513F-7773-324D-B8A5-626EDDE7E4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Start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with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GOAL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section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by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defining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WHO will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be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subject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br>
              <a:rPr lang="de-DE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Empathy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Map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and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goal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something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they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need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DO. This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should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be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br>
              <a:rPr lang="de-DE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framed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terms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an observable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behavior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.</a:t>
            </a:r>
            <a:br>
              <a:rPr lang="de-DE" dirty="0">
                <a:solidFill>
                  <a:schemeClr val="bg1">
                    <a:lumMod val="10000"/>
                  </a:schemeClr>
                </a:solidFill>
              </a:rPr>
            </a:br>
            <a:endParaRPr lang="de-DE" sz="2400" dirty="0">
              <a:solidFill>
                <a:schemeClr val="bg1">
                  <a:lumMod val="10000"/>
                </a:schemeClr>
              </a:solidFill>
            </a:endParaRPr>
          </a:p>
          <a:p>
            <a:pPr marL="696669" indent="-696669"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Once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you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clarified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goal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work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your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way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clockwise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around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br>
              <a:rPr lang="de-DE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canvas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until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you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covered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Seeing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Saying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Doing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and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Hearing. </a:t>
            </a:r>
            <a:br>
              <a:rPr lang="de-DE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reason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for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that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process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of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focusing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on observable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phenomena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(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things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they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see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say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, do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and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hear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)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like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walking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mile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in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their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shoes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It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gives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us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chance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to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imagine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what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their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experience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might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be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like,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to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give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us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a sense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of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what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it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“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feels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like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to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be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sz="2800" i="1" dirty="0" err="1">
                <a:solidFill>
                  <a:schemeClr val="bg1">
                    <a:lumMod val="10000"/>
                  </a:schemeClr>
                </a:solidFill>
              </a:rPr>
              <a:t>them</a:t>
            </a:r>
            <a:r>
              <a:rPr lang="de-DE" sz="2800" i="1" dirty="0">
                <a:solidFill>
                  <a:schemeClr val="bg1">
                    <a:lumMod val="10000"/>
                  </a:schemeClr>
                </a:solidFill>
              </a:rPr>
              <a:t>.”</a:t>
            </a:r>
            <a:br>
              <a:rPr lang="de-DE" sz="2800" i="1" dirty="0">
                <a:solidFill>
                  <a:schemeClr val="bg1">
                    <a:lumMod val="10000"/>
                  </a:schemeClr>
                </a:solidFill>
              </a:rPr>
            </a:br>
            <a:endParaRPr lang="de-DE" sz="2800" i="1" dirty="0">
              <a:solidFill>
                <a:schemeClr val="bg1">
                  <a:lumMod val="10000"/>
                </a:schemeClr>
              </a:solidFill>
            </a:endParaRPr>
          </a:p>
          <a:p>
            <a:pPr marL="696669" indent="-696669">
              <a:buFont typeface="+mj-lt"/>
              <a:buAutoNum type="arabicPeriod"/>
            </a:pP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Only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AFTER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you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finished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outer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cycle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you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focus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what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going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on in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your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persona‘s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head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. </a:t>
            </a:r>
            <a:br>
              <a:rPr lang="de-DE" dirty="0">
                <a:solidFill>
                  <a:schemeClr val="bg1">
                    <a:lumMod val="10000"/>
                  </a:schemeClr>
                </a:solidFill>
              </a:rPr>
            </a:br>
            <a:endParaRPr lang="de-DE" sz="2400" dirty="0">
              <a:solidFill>
                <a:schemeClr val="bg1">
                  <a:lumMod val="10000"/>
                </a:schemeClr>
              </a:solidFill>
            </a:endParaRPr>
          </a:p>
          <a:p>
            <a:pPr marL="696669" indent="-696669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Add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your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personas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and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empathy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map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your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project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roadmap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E891D0-B2C8-E444-84FA-9136B03F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>
                <a:solidFill>
                  <a:schemeClr val="bg1">
                    <a:lumMod val="10000"/>
                  </a:schemeClr>
                </a:solidFill>
              </a:rPr>
              <a:t>Ideation Phase: EMPATHY MAP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67516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A1A4F6B-A9CA-5947-A105-F1D4166A8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7139" r="1348" b="4517"/>
          <a:stretch/>
        </p:blipFill>
        <p:spPr>
          <a:xfrm>
            <a:off x="1097280" y="2383465"/>
            <a:ext cx="17525999" cy="1034974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B852D09-EB9A-7042-9C4A-13CB884C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1613192"/>
            <a:ext cx="20867054" cy="1075073"/>
          </a:xfrm>
        </p:spPr>
        <p:txBody>
          <a:bodyPr>
            <a:normAutofit/>
          </a:bodyPr>
          <a:lstStyle/>
          <a:p>
            <a:r>
              <a:rPr lang="de-DE" dirty="0"/>
              <a:t>Ideation Phase: EMPATHY MAP</a:t>
            </a:r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62727330-F126-984C-9325-A66D3B081E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1884721" y="309712"/>
            <a:ext cx="681853" cy="40011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01C84050-DDF4-4FE6-BE7E-E534E8E4C0C9}" type="slidenum">
              <a:rPr lang="de-DE" smtClean="0"/>
              <a:pPr>
                <a:spcAft>
                  <a:spcPts val="600"/>
                </a:spcAft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696948"/>
      </p:ext>
    </p:extLst>
  </p:cSld>
  <p:clrMapOvr>
    <a:masterClrMapping/>
  </p:clrMapOvr>
</p:sld>
</file>

<file path=ppt/theme/theme1.xml><?xml version="1.0" encoding="utf-8"?>
<a:theme xmlns:a="http://schemas.openxmlformats.org/drawingml/2006/main" name="ITECH">
  <a:themeElements>
    <a:clrScheme name="G18-Designfarben">
      <a:dk1>
        <a:srgbClr val="00477E"/>
      </a:dk1>
      <a:lt1>
        <a:srgbClr val="E5ECF3"/>
      </a:lt1>
      <a:dk2>
        <a:srgbClr val="1F497D"/>
      </a:dk2>
      <a:lt2>
        <a:srgbClr val="E5ECF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C00000"/>
      </a:folHlink>
    </a:clrScheme>
    <a:fontScheme name="Benutzerdefiniert 1">
      <a:majorFont>
        <a:latin typeface="Exo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ECH_Vorlage_Präsentation_16-9_(Breitbild).potx" id="{D1E22D61-C594-4F35-AC43-47A0BD459280}" vid="{0E2716ED-9F26-4B5C-8421-597834220D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1425D03E8E65647A7A65CE7F2BED11C" ma:contentTypeVersion="11" ma:contentTypeDescription="Ein neues Dokument erstellen." ma:contentTypeScope="" ma:versionID="0dfc3cc6ee43f025cb8fee4f9d46360b">
  <xsd:schema xmlns:xsd="http://www.w3.org/2001/XMLSchema" xmlns:xs="http://www.w3.org/2001/XMLSchema" xmlns:p="http://schemas.microsoft.com/office/2006/metadata/properties" xmlns:ns3="2d743974-ba16-49a5-bcb3-b20481882662" targetNamespace="http://schemas.microsoft.com/office/2006/metadata/properties" ma:root="true" ma:fieldsID="fd734074955e7ed4e4702b12aaf47cb4" ns3:_="">
    <xsd:import namespace="2d743974-ba16-49a5-bcb3-b204818826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43974-ba16-49a5-bcb3-b204818826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05C3BC-673A-4D43-BED7-298368ABBB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743974-ba16-49a5-bcb3-b204818826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4A7382-42BE-494C-B9ED-7371D23C1E6F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2d743974-ba16-49a5-bcb3-b2048188266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186EB3F-3A83-421F-BA6C-2F312B8C6E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ITECH_Vorlage_Pra_sentation_16-9_(Breitbild)</Template>
  <TotalTime>0</TotalTime>
  <Words>511</Words>
  <Application>Microsoft Macintosh PowerPoint</Application>
  <PresentationFormat>Benutzerdefiniert</PresentationFormat>
  <Paragraphs>79</Paragraphs>
  <Slides>11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</vt:lpstr>
      <vt:lpstr>Calibri</vt:lpstr>
      <vt:lpstr>Exo</vt:lpstr>
      <vt:lpstr>Lato</vt:lpstr>
      <vt:lpstr>Lucida Sans</vt:lpstr>
      <vt:lpstr>Open Sans</vt:lpstr>
      <vt:lpstr>Wingdings</vt:lpstr>
      <vt:lpstr>ITECH</vt:lpstr>
      <vt:lpstr>Narrowing down the problem with design thinking</vt:lpstr>
      <vt:lpstr>Observe/ Empathize</vt:lpstr>
      <vt:lpstr>Why define a target group?</vt:lpstr>
      <vt:lpstr>Target group vs. Persona</vt:lpstr>
      <vt:lpstr> Target group vs. Persona </vt:lpstr>
      <vt:lpstr>About Personas and how to create them</vt:lpstr>
      <vt:lpstr>PowerPoint-Präsentation</vt:lpstr>
      <vt:lpstr>Ideation Phase: EMPATHY MAP</vt:lpstr>
      <vt:lpstr>Ideation Phase: EMPATHY MAP</vt:lpstr>
      <vt:lpstr>Define your problem examples</vt:lpstr>
      <vt:lpstr>Get started and have fun!</vt:lpstr>
    </vt:vector>
  </TitlesOfParts>
  <Company>Berufliche Schule ITECH Elbinsel Wilhelmsburg (BS14)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 Leube</dc:creator>
  <cp:lastModifiedBy>Diane Hülsmann</cp:lastModifiedBy>
  <cp:revision>47</cp:revision>
  <dcterms:created xsi:type="dcterms:W3CDTF">2021-09-17T08:10:22Z</dcterms:created>
  <dcterms:modified xsi:type="dcterms:W3CDTF">2023-06-22T11:39:44Z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0x010100D1425D03E8E65647A7A65CE7F2BED11C</vt:lpwstr>
  </property>
</Properties>
</file>